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953" r:id="rId3"/>
    <p:sldId id="954" r:id="rId4"/>
    <p:sldId id="955" r:id="rId5"/>
    <p:sldId id="956" r:id="rId6"/>
    <p:sldId id="957" r:id="rId7"/>
    <p:sldId id="958" r:id="rId8"/>
    <p:sldId id="959" r:id="rId9"/>
    <p:sldId id="960" r:id="rId10"/>
    <p:sldId id="961" r:id="rId11"/>
    <p:sldId id="962" r:id="rId12"/>
    <p:sldId id="963" r:id="rId13"/>
    <p:sldId id="965" r:id="rId14"/>
    <p:sldId id="966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64" r:id="rId38"/>
    <p:sldId id="989" r:id="rId39"/>
    <p:sldId id="990" r:id="rId40"/>
    <p:sldId id="991" r:id="rId41"/>
    <p:sldId id="992" r:id="rId42"/>
    <p:sldId id="993" r:id="rId43"/>
    <p:sldId id="994" r:id="rId44"/>
    <p:sldId id="995" r:id="rId45"/>
    <p:sldId id="996" r:id="rId46"/>
    <p:sldId id="1004" r:id="rId47"/>
    <p:sldId id="1005" r:id="rId48"/>
    <p:sldId id="1006" r:id="rId49"/>
    <p:sldId id="1007" r:id="rId50"/>
    <p:sldId id="1008" r:id="rId51"/>
    <p:sldId id="1009" r:id="rId52"/>
    <p:sldId id="1010" r:id="rId53"/>
    <p:sldId id="1011" r:id="rId54"/>
    <p:sldId id="1012" r:id="rId55"/>
    <p:sldId id="1013" r:id="rId56"/>
    <p:sldId id="1019" r:id="rId57"/>
    <p:sldId id="1024" r:id="rId58"/>
    <p:sldId id="1021" r:id="rId59"/>
    <p:sldId id="1022" r:id="rId60"/>
    <p:sldId id="1023" r:id="rId61"/>
    <p:sldId id="1025" r:id="rId62"/>
    <p:sldId id="1027" r:id="rId63"/>
    <p:sldId id="1040" r:id="rId64"/>
    <p:sldId id="1041" r:id="rId65"/>
    <p:sldId id="1042" r:id="rId66"/>
    <p:sldId id="1043" r:id="rId67"/>
    <p:sldId id="1044" r:id="rId68"/>
    <p:sldId id="1030" r:id="rId69"/>
    <p:sldId id="1031" r:id="rId70"/>
    <p:sldId id="1038" r:id="rId71"/>
    <p:sldId id="1039" r:id="rId72"/>
    <p:sldId id="1045" r:id="rId73"/>
    <p:sldId id="1046" r:id="rId74"/>
    <p:sldId id="951" r:id="rId75"/>
    <p:sldId id="1028" r:id="rId76"/>
    <p:sldId id="1047" r:id="rId77"/>
    <p:sldId id="952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8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10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Functions?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function</a:t>
            </a:r>
            <a:r>
              <a:rPr lang="en-US" dirty="0"/>
              <a:t> is like a subprogram</a:t>
            </a:r>
          </a:p>
          <a:p>
            <a:pPr lvl="1"/>
            <a:r>
              <a:rPr lang="en-US" sz="3200" dirty="0"/>
              <a:t>A small program inside of a program</a:t>
            </a:r>
          </a:p>
          <a:p>
            <a:r>
              <a:rPr lang="en-US" dirty="0"/>
              <a:t>The basic idea:</a:t>
            </a:r>
          </a:p>
          <a:p>
            <a:pPr lvl="1"/>
            <a:r>
              <a:rPr lang="en-US" sz="3200" dirty="0"/>
              <a:t>We write a sequence of statements</a:t>
            </a:r>
          </a:p>
          <a:p>
            <a:pPr lvl="1"/>
            <a:r>
              <a:rPr lang="en-US" sz="3200" dirty="0"/>
              <a:t>And give that sequence a </a:t>
            </a:r>
            <a:r>
              <a:rPr lang="en-US" sz="3200" b="1" i="1" u="sng" dirty="0"/>
              <a:t>name</a:t>
            </a:r>
          </a:p>
          <a:p>
            <a:pPr lvl="1"/>
            <a:r>
              <a:rPr lang="en-US" sz="3200" dirty="0"/>
              <a:t>We can then execute this sequence at any time by referring to the sequence’s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Functions?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used when you have a block of code that you want to be able to:</a:t>
            </a:r>
          </a:p>
          <a:p>
            <a:pPr lvl="1"/>
            <a:r>
              <a:rPr lang="en-US" sz="3200" dirty="0"/>
              <a:t>Write once and be able to use again</a:t>
            </a:r>
          </a:p>
          <a:p>
            <a:pPr lvl="2"/>
            <a:r>
              <a:rPr lang="en-US" dirty="0"/>
              <a:t>Example: getting valid input from the user</a:t>
            </a:r>
          </a:p>
          <a:p>
            <a:pPr lvl="1"/>
            <a:r>
              <a:rPr lang="en-US" sz="3200" dirty="0"/>
              <a:t>Call multiple times at different places</a:t>
            </a:r>
          </a:p>
          <a:p>
            <a:pPr lvl="2"/>
            <a:r>
              <a:rPr lang="en-US" dirty="0"/>
              <a:t>Example: printing out a menu of choices</a:t>
            </a:r>
          </a:p>
          <a:p>
            <a:pPr lvl="1"/>
            <a:r>
              <a:rPr lang="en-US" sz="3200" dirty="0"/>
              <a:t>Change a little bit when you call it each time</a:t>
            </a:r>
          </a:p>
          <a:p>
            <a:pPr lvl="2"/>
            <a:r>
              <a:rPr lang="en-US" dirty="0"/>
              <a:t>Example: printing out a greeting to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part of the program that </a:t>
            </a:r>
            <a:r>
              <a:rPr lang="en-US" u="sng" dirty="0"/>
              <a:t>creates</a:t>
            </a:r>
            <a:r>
              <a:rPr lang="en-US" dirty="0"/>
              <a:t> a function</a:t>
            </a:r>
          </a:p>
          <a:p>
            <a:pPr lvl="1"/>
            <a:r>
              <a:rPr lang="en-US" dirty="0"/>
              <a:t>For example: “</a:t>
            </a: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dirty="0"/>
              <a:t>” and the lines of code that are indented inside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lvl="3"/>
            <a:endParaRPr lang="en-US" dirty="0"/>
          </a:p>
          <a:p>
            <a:r>
              <a:rPr lang="en-US" dirty="0"/>
              <a:t>Function </a:t>
            </a:r>
            <a:r>
              <a:rPr lang="en-US" b="1" u="sng" dirty="0"/>
              <a:t>call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When the function is </a:t>
            </a:r>
            <a:r>
              <a:rPr lang="en-US" u="sng" dirty="0"/>
              <a:t>used</a:t>
            </a:r>
            <a:r>
              <a:rPr lang="en-US" dirty="0"/>
              <a:t> in a program</a:t>
            </a:r>
          </a:p>
          <a:p>
            <a:pPr lvl="1"/>
            <a:r>
              <a:rPr lang="en-US" dirty="0"/>
              <a:t>For example: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” or “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 Example</a:t>
            </a:r>
          </a:p>
        </p:txBody>
      </p:sp>
    </p:spTree>
    <p:extLst>
      <p:ext uri="{BB962C8B-B14F-4D97-AF65-F5344CB8AC3E}">
        <p14:creationId xmlns:p14="http://schemas.microsoft.com/office/powerpoint/2010/main" val="14606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4/03/24/17/14/robot-295165_6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00" y="2879575"/>
            <a:ext cx="2896863" cy="34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Toy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/>
              <a:t>The example we’re going to look at today </a:t>
            </a:r>
            <a:br>
              <a:rPr lang="en-US" dirty="0"/>
            </a:br>
            <a:r>
              <a:rPr lang="en-US" dirty="0"/>
              <a:t>is something called a </a:t>
            </a:r>
            <a:r>
              <a:rPr lang="en-US" b="1" i="1" dirty="0"/>
              <a:t>toy example</a:t>
            </a:r>
          </a:p>
          <a:p>
            <a:pPr lvl="3"/>
            <a:endParaRPr lang="en-US" dirty="0"/>
          </a:p>
          <a:p>
            <a:r>
              <a:rPr lang="en-US" dirty="0"/>
              <a:t>It is purposefully simplistic (and kind </a:t>
            </a:r>
            <a:br>
              <a:rPr lang="en-US" dirty="0"/>
            </a:br>
            <a:r>
              <a:rPr lang="en-US" dirty="0"/>
              <a:t>of pointless) so you can focus on:</a:t>
            </a:r>
          </a:p>
          <a:p>
            <a:pPr lvl="1"/>
            <a:r>
              <a:rPr lang="en-US" dirty="0"/>
              <a:t>The concept being taught</a:t>
            </a:r>
          </a:p>
          <a:p>
            <a:pPr lvl="1"/>
            <a:r>
              <a:rPr lang="en-US" u="sng" dirty="0"/>
              <a:t>Not</a:t>
            </a:r>
            <a:r>
              <a:rPr lang="en-US" dirty="0"/>
              <a:t> how the code itself works</a:t>
            </a:r>
          </a:p>
          <a:p>
            <a:r>
              <a:rPr lang="en-US" sz="2800" dirty="0"/>
              <a:t>(Sadly, it has nothing to do with actual toys)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“Happy Birthday”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Birthday lyrics…</a:t>
            </a:r>
          </a:p>
          <a:p>
            <a:pPr marL="45720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Maya..."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/>
          </a:p>
          <a:p>
            <a:r>
              <a:rPr lang="en-US" dirty="0"/>
              <a:t>Gives us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830" y="4682099"/>
            <a:ext cx="4493538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Maya...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90935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with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64881" cy="4156799"/>
          </a:xfrm>
        </p:spPr>
        <p:txBody>
          <a:bodyPr/>
          <a:lstStyle/>
          <a:p>
            <a:r>
              <a:rPr lang="en-US" dirty="0"/>
              <a:t>Most of this code is repeated (duplicate code)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/>
              <a:t>We can </a:t>
            </a:r>
            <a:r>
              <a:rPr lang="en-US" b="1" i="1" dirty="0"/>
              <a:t>define</a:t>
            </a:r>
            <a:r>
              <a:rPr lang="en-US" i="1" dirty="0"/>
              <a:t> </a:t>
            </a:r>
            <a:r>
              <a:rPr lang="en-US" dirty="0"/>
              <a:t>a function to print out that line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/>
              <a:t>Let’s update our program to use this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1" y="826364"/>
            <a:ext cx="8538519" cy="1143000"/>
          </a:xfrm>
        </p:spPr>
        <p:txBody>
          <a:bodyPr/>
          <a:lstStyle/>
          <a:p>
            <a:r>
              <a:rPr lang="en-US" dirty="0"/>
              <a:t>Updated “Happy Birthday”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updated program:</a:t>
            </a: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Maya..."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Simplifying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69364"/>
            <a:ext cx="8686801" cy="4156799"/>
          </a:xfrm>
        </p:spPr>
        <p:txBody>
          <a:bodyPr/>
          <a:lstStyle/>
          <a:p>
            <a:r>
              <a:rPr lang="en-US" dirty="0"/>
              <a:t>This clutters up our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/>
              <a:t>function, though</a:t>
            </a:r>
          </a:p>
          <a:p>
            <a:r>
              <a:rPr lang="en-US" dirty="0"/>
              <a:t>We could write a separate function that sings </a:t>
            </a:r>
            <a:br>
              <a:rPr lang="en-US" dirty="0"/>
            </a:br>
            <a:r>
              <a:rPr lang="en-US" dirty="0"/>
              <a:t>“Happy Birthday” to Maya, and call it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indent="0"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singMaya</a:t>
            </a:r>
            <a:r>
              <a:rPr lang="en-US" altLang="en-US" sz="2000" b="1" dirty="0">
                <a:latin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 Maya..."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Updated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updated program: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Maya..."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/>
              <a:t>The string data type</a:t>
            </a:r>
          </a:p>
          <a:p>
            <a:pPr lvl="1"/>
            <a:r>
              <a:rPr lang="en-US" sz="3200" dirty="0"/>
              <a:t>Built-in </a:t>
            </a:r>
            <a:r>
              <a:rPr lang="en-US" sz="3200" dirty="0" smtClean="0"/>
              <a:t>methods</a:t>
            </a:r>
            <a:endParaRPr lang="en-US" sz="3200" dirty="0"/>
          </a:p>
          <a:p>
            <a:pPr lvl="2"/>
            <a:r>
              <a:rPr lang="en-US" sz="2800" dirty="0"/>
              <a:t>Slicing and concatenation</a:t>
            </a:r>
          </a:p>
          <a:p>
            <a:pPr lvl="2"/>
            <a:r>
              <a:rPr lang="en-US" sz="2800" dirty="0"/>
              <a:t>Escape sequences</a:t>
            </a:r>
          </a:p>
          <a:p>
            <a:pPr lvl="2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.lower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/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.upper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.strip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/>
              <a:t>and whitespace</a:t>
            </a:r>
          </a:p>
          <a:p>
            <a:pPr lvl="2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.split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/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.join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1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Maya...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1167" y="5154449"/>
            <a:ext cx="452835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despite all the changes we made to the code, the output is still exactly the same as before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Else’s Birthday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Creating this function saved us a lot of typing!</a:t>
            </a:r>
          </a:p>
          <a:p>
            <a:pPr lvl="3"/>
            <a:endParaRPr lang="en-US" dirty="0"/>
          </a:p>
          <a:p>
            <a:r>
              <a:rPr lang="en-US" dirty="0"/>
              <a:t>What if it’s Luke’s birthday?</a:t>
            </a:r>
          </a:p>
          <a:p>
            <a:pPr lvl="1"/>
            <a:r>
              <a:rPr lang="en-US" sz="3000" dirty="0"/>
              <a:t>We could write a new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/>
              <a:t> function!</a:t>
            </a:r>
          </a:p>
          <a:p>
            <a:pPr lvl="3"/>
            <a:endParaRPr lang="en-US" dirty="0"/>
          </a:p>
          <a:p>
            <a:pPr marL="45720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Luke..."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“Happy Birthday”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Maya..."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Luke..."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empty line between the two (take a breath!)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Luke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birthday2.py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Luke...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s://pixabay.com/static/uploads/photo/2016/02/09/17/43/dogs-1190015_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3" y="3001244"/>
            <a:ext cx="4276860" cy="3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Birthdays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04698" cy="4156799"/>
          </a:xfrm>
        </p:spPr>
        <p:txBody>
          <a:bodyPr/>
          <a:lstStyle/>
          <a:p>
            <a:r>
              <a:rPr lang="en-US" dirty="0"/>
              <a:t>This is much easier to read and use!</a:t>
            </a:r>
          </a:p>
          <a:p>
            <a:r>
              <a:rPr lang="en-US" dirty="0"/>
              <a:t>But… there’s still a </a:t>
            </a:r>
            <a:r>
              <a:rPr lang="en-US" u="sng" dirty="0"/>
              <a:t>lot</a:t>
            </a:r>
            <a:r>
              <a:rPr lang="en-US" dirty="0"/>
              <a:t> of code duplication</a:t>
            </a:r>
          </a:p>
          <a:p>
            <a:pPr lvl="3"/>
            <a:endParaRPr lang="en-US" dirty="0"/>
          </a:p>
          <a:p>
            <a:r>
              <a:rPr lang="en-US" dirty="0"/>
              <a:t>The only difference between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what?</a:t>
            </a:r>
          </a:p>
          <a:p>
            <a:pPr lvl="1"/>
            <a:r>
              <a:rPr lang="en-US" sz="3200" dirty="0"/>
              <a:t>The name in the third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sz="3200" dirty="0"/>
              <a:t> statement</a:t>
            </a:r>
          </a:p>
          <a:p>
            <a:r>
              <a:rPr lang="en-US" dirty="0"/>
              <a:t>We could combine these two functions into one by using something called a </a:t>
            </a:r>
            <a:r>
              <a:rPr lang="en-US" b="1" i="1" dirty="0"/>
              <a:t>parameter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144353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Parameter?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parameter</a:t>
            </a:r>
            <a:r>
              <a:rPr lang="en-US" dirty="0"/>
              <a:t> is a variable that is </a:t>
            </a:r>
            <a:r>
              <a:rPr lang="en-US" u="sng" dirty="0"/>
              <a:t>initialized</a:t>
            </a:r>
            <a:r>
              <a:rPr lang="en-US" dirty="0"/>
              <a:t> when we </a:t>
            </a:r>
            <a:r>
              <a:rPr lang="en-US" u="sng" dirty="0"/>
              <a:t>call</a:t>
            </a:r>
            <a:r>
              <a:rPr lang="en-US" dirty="0"/>
              <a:t> a function</a:t>
            </a:r>
          </a:p>
          <a:p>
            <a:r>
              <a:rPr lang="en-US" dirty="0"/>
              <a:t>We can create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function that takes in a person’s name (a string) as a parameter</a:t>
            </a:r>
          </a:p>
          <a:p>
            <a:pPr marL="457200" lvl="1" indent="0"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000" b="1" dirty="0">
                <a:latin typeface="Courier New" panose="02070309020205020404" pitchFamily="49" charset="0"/>
              </a:rPr>
              <a:t>(person):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57" y="4847794"/>
            <a:ext cx="165580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16198" y="4794422"/>
            <a:ext cx="1525359" cy="28420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“Happy Birthday”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“Happy Birthday”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73005"/>
            <a:ext cx="280910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passed 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730843"/>
            <a:ext cx="914400" cy="17299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5940" y="2673005"/>
            <a:ext cx="16969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being used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90735" y="3249827"/>
            <a:ext cx="665205" cy="59312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9751" y="4983718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argument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5214551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3276" y="5638971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argument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31525" y="5869804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8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birthday3.py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Luke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605" y="3525621"/>
            <a:ext cx="2345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looks the same as before!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2963" y="4356618"/>
            <a:ext cx="302740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That’s fine!  We wanted to make our code easier to read and use, not change the way it works.</a:t>
            </a:r>
          </a:p>
        </p:txBody>
      </p:sp>
    </p:spTree>
    <p:extLst>
      <p:ext uri="{BB962C8B-B14F-4D97-AF65-F5344CB8AC3E}">
        <p14:creationId xmlns:p14="http://schemas.microsoft.com/office/powerpoint/2010/main" val="5971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36029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Prompt for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update the code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to ask the user for the name of the person?</a:t>
            </a:r>
          </a:p>
          <a:p>
            <a:pPr lvl="1"/>
            <a:r>
              <a:rPr lang="en-US" dirty="0"/>
              <a:t>Current code looks like this: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Prompt for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How would we update the code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to ask the user for the name of the person?</a:t>
            </a:r>
          </a:p>
          <a:p>
            <a:pPr lvl="1"/>
            <a:r>
              <a:rPr lang="en-US" dirty="0"/>
              <a:t>Updated code looks like this: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"Whose birthday?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73" y="5525353"/>
            <a:ext cx="511569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Nothing else needs to change – and the 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stays the same</a:t>
            </a:r>
          </a:p>
        </p:txBody>
      </p:sp>
    </p:spTree>
    <p:extLst>
      <p:ext uri="{BB962C8B-B14F-4D97-AF65-F5344CB8AC3E}">
        <p14:creationId xmlns:p14="http://schemas.microsoft.com/office/powerpoint/2010/main" val="108119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birthday4.py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Whose birthday?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UMBC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UMBC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Parameters Work</a:t>
            </a:r>
          </a:p>
        </p:txBody>
      </p:sp>
    </p:spTree>
    <p:extLst>
      <p:ext uri="{BB962C8B-B14F-4D97-AF65-F5344CB8AC3E}">
        <p14:creationId xmlns:p14="http://schemas.microsoft.com/office/powerpoint/2010/main" val="75102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is its own little subprogram</a:t>
            </a:r>
          </a:p>
          <a:p>
            <a:pPr lvl="1"/>
            <a:r>
              <a:rPr lang="en-US" sz="3200" dirty="0"/>
              <a:t>Variables used inside of a function </a:t>
            </a:r>
            <a:br>
              <a:rPr lang="en-US" sz="3200" dirty="0"/>
            </a:br>
            <a:r>
              <a:rPr lang="en-US" sz="3200" dirty="0"/>
              <a:t>are </a:t>
            </a:r>
            <a:r>
              <a:rPr lang="en-US" sz="3200" b="1" i="1" dirty="0"/>
              <a:t>local</a:t>
            </a:r>
            <a:r>
              <a:rPr lang="en-US" sz="3200" dirty="0"/>
              <a:t> to that function</a:t>
            </a:r>
          </a:p>
          <a:p>
            <a:pPr lvl="1"/>
            <a:r>
              <a:rPr lang="en-US" sz="3200" dirty="0"/>
              <a:t>Even if they have the same name as variables that appear outside that function</a:t>
            </a:r>
          </a:p>
          <a:p>
            <a:r>
              <a:rPr lang="en-US" dirty="0"/>
              <a:t>The </a:t>
            </a:r>
            <a:r>
              <a:rPr lang="en-US" b="1" u="sng" dirty="0"/>
              <a:t>only</a:t>
            </a:r>
            <a:r>
              <a:rPr lang="en-US" dirty="0"/>
              <a:t> way for a function to see a variable from another function is for that variable to be passed in as a </a:t>
            </a:r>
            <a:r>
              <a:rPr lang="en-US" b="1" i="1" dirty="0"/>
              <a:t>parameter</a:t>
            </a:r>
            <a:endParaRPr lang="en-US" b="1" i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Syntax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definition looks like this: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formalParameters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body of the function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602" y="2612847"/>
            <a:ext cx="406681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name: follows same naming rules as variable names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8986" y="3443844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242" y="3388937"/>
            <a:ext cx="442355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(no special characters, can’t start with a number, no keywords, etc.)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986" y="5360755"/>
            <a:ext cx="434984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formal parameters that the function takes in –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can be empty!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4083" y="4639569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6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parameters</a:t>
            </a:r>
            <a:r>
              <a:rPr lang="en-US" dirty="0"/>
              <a:t>, like all variables used in the function, are </a:t>
            </a:r>
            <a:r>
              <a:rPr lang="en-US" b="1" u="sng" dirty="0"/>
              <a:t>only</a:t>
            </a:r>
            <a:r>
              <a:rPr lang="en-US" dirty="0"/>
              <a:t> accessible in the body of the function</a:t>
            </a:r>
          </a:p>
          <a:p>
            <a:pPr lvl="3"/>
            <a:endParaRPr lang="en-US" dirty="0"/>
          </a:p>
          <a:p>
            <a:r>
              <a:rPr lang="en-US" dirty="0"/>
              <a:t>Variables with identical names elsewhere in the program are distinct from those inside the function body</a:t>
            </a:r>
          </a:p>
          <a:p>
            <a:pPr lvl="1"/>
            <a:r>
              <a:rPr lang="en-US" sz="3200" dirty="0"/>
              <a:t>We call this the “</a:t>
            </a:r>
            <a:r>
              <a:rPr lang="en-US" sz="3200" b="1" i="1" dirty="0"/>
              <a:t>scope</a:t>
            </a:r>
            <a:r>
              <a:rPr lang="en-US" sz="3200" dirty="0"/>
              <a:t>” of a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variables are boxes, passing a value </a:t>
            </a:r>
            <a:br>
              <a:rPr lang="en-US" dirty="0"/>
            </a:br>
            <a:r>
              <a:rPr lang="en-US" dirty="0"/>
              <a:t>in as a formal parameter entails:</a:t>
            </a:r>
          </a:p>
          <a:p>
            <a:pPr lvl="1"/>
            <a:r>
              <a:rPr lang="en-US" dirty="0"/>
              <a:t>Extracting the value</a:t>
            </a:r>
          </a:p>
          <a:p>
            <a:pPr lvl="1"/>
            <a:r>
              <a:rPr lang="en-US" dirty="0"/>
              <a:t>Sending it to the called function</a:t>
            </a:r>
          </a:p>
          <a:p>
            <a:pPr lvl="2"/>
            <a:r>
              <a:rPr lang="en-US" dirty="0"/>
              <a:t>Where it will be stored in a new box</a:t>
            </a:r>
          </a:p>
          <a:p>
            <a:pPr lvl="2"/>
            <a:r>
              <a:rPr lang="en-US" dirty="0"/>
              <a:t>Named after the formal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9" name="Down Arrow 8"/>
          <p:cNvSpPr/>
          <p:nvPr/>
        </p:nvSpPr>
        <p:spPr>
          <a:xfrm rot="2731310">
            <a:off x="7650341" y="2282294"/>
            <a:ext cx="678730" cy="1169958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76" y="5528837"/>
            <a:ext cx="3920633" cy="94952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131342" y="3955078"/>
            <a:ext cx="678730" cy="949525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832186"/>
            <a:ext cx="6400800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92643" y="998185"/>
            <a:ext cx="1844613" cy="1426086"/>
            <a:chOff x="7031396" y="1241101"/>
            <a:chExt cx="1844613" cy="1426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7" y="1241101"/>
              <a:ext cx="1844612" cy="1426086"/>
            </a:xfrm>
            <a:prstGeom prst="rect">
              <a:avLst/>
            </a:prstGeom>
          </p:spPr>
        </p:pic>
        <p:sp>
          <p:nvSpPr>
            <p:cNvPr id="21" name="Folded Corner 20"/>
            <p:cNvSpPr/>
            <p:nvPr/>
          </p:nvSpPr>
          <p:spPr>
            <a:xfrm rot="10800000" flipH="1">
              <a:off x="7686889" y="1322216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2785" y="1335781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3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6" y="1523606"/>
              <a:ext cx="1767108" cy="113931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914950" y="1875007"/>
              <a:ext cx="4487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x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9589" y="2717465"/>
            <a:ext cx="831351" cy="842006"/>
            <a:chOff x="6591161" y="2758702"/>
            <a:chExt cx="831351" cy="842006"/>
          </a:xfrm>
        </p:grpSpPr>
        <p:sp>
          <p:nvSpPr>
            <p:cNvPr id="26" name="Folded Corner 25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376" y="5528093"/>
            <a:ext cx="3920633" cy="9510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449416">
            <a:off x="5229872" y="576811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USS Arguments</a:t>
            </a:r>
          </a:p>
        </p:txBody>
      </p:sp>
    </p:spTree>
    <p:extLst>
      <p:ext uri="{BB962C8B-B14F-4D97-AF65-F5344CB8AC3E}">
        <p14:creationId xmlns:p14="http://schemas.microsoft.com/office/powerpoint/2010/main" val="345483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-0.23912 L -0.00104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2118 0.37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6979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46753 -1.481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7969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37176 L 0.47431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variables are boxes, passing a value </a:t>
            </a:r>
            <a:br>
              <a:rPr lang="en-US" dirty="0"/>
            </a:br>
            <a:r>
              <a:rPr lang="en-US" dirty="0"/>
              <a:t>in as a formal parameter entails:</a:t>
            </a:r>
          </a:p>
          <a:p>
            <a:pPr lvl="1"/>
            <a:r>
              <a:rPr lang="en-US" dirty="0"/>
              <a:t>Extracting the value</a:t>
            </a:r>
          </a:p>
          <a:p>
            <a:pPr lvl="1"/>
            <a:r>
              <a:rPr lang="en-US" dirty="0"/>
              <a:t>Sending it to the called function</a:t>
            </a:r>
          </a:p>
          <a:p>
            <a:pPr lvl="2"/>
            <a:r>
              <a:rPr lang="en-US" dirty="0"/>
              <a:t>Where it will be stored in a new box</a:t>
            </a:r>
          </a:p>
          <a:p>
            <a:pPr lvl="2"/>
            <a:r>
              <a:rPr lang="en-US" dirty="0"/>
              <a:t>Named after the formal parameter</a:t>
            </a:r>
          </a:p>
          <a:p>
            <a:r>
              <a:rPr lang="en-US" dirty="0"/>
              <a:t>Each function is its own separate </a:t>
            </a:r>
            <a:br>
              <a:rPr lang="en-US" dirty="0"/>
            </a:br>
            <a:r>
              <a:rPr lang="en-US" dirty="0"/>
              <a:t>“island,” with its own variables</a:t>
            </a:r>
            <a:br>
              <a:rPr lang="en-US" dirty="0"/>
            </a:br>
            <a:r>
              <a:rPr lang="en-US" dirty="0"/>
              <a:t>(boxes that can hold unique values)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02" y="1134630"/>
            <a:ext cx="2691506" cy="3769287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2186"/>
            <a:ext cx="6396087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18" name="Group 17"/>
          <p:cNvGrpSpPr/>
          <p:nvPr/>
        </p:nvGrpSpPr>
        <p:grpSpPr>
          <a:xfrm rot="1620162">
            <a:off x="10137347" y="3895109"/>
            <a:ext cx="2300274" cy="759314"/>
            <a:chOff x="4374875" y="3632970"/>
            <a:chExt cx="3920633" cy="12941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74875" y="3976890"/>
              <a:ext cx="3920633" cy="94952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044478" y="3632970"/>
              <a:ext cx="831351" cy="842007"/>
              <a:chOff x="6431057" y="3074723"/>
              <a:chExt cx="831351" cy="842007"/>
            </a:xfrm>
          </p:grpSpPr>
          <p:sp>
            <p:nvSpPr>
              <p:cNvPr id="32" name="Folded Corner 31"/>
              <p:cNvSpPr/>
              <p:nvPr/>
            </p:nvSpPr>
            <p:spPr>
              <a:xfrm rot="10800000" flipH="1">
                <a:off x="6505160" y="3074723"/>
                <a:ext cx="705348" cy="84200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31057" y="3088286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374875" y="3976146"/>
              <a:ext cx="3920633" cy="9510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323522">
              <a:off x="4696506" y="4187887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USS Arguments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47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0296 -0.0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8042" cy="4156799"/>
          </a:xfrm>
        </p:spPr>
        <p:txBody>
          <a:bodyPr/>
          <a:lstStyle/>
          <a:p>
            <a:r>
              <a:rPr lang="en-US" dirty="0"/>
              <a:t>This is our president, Freeman A. Hrabowski III</a:t>
            </a:r>
          </a:p>
          <a:p>
            <a:pPr lvl="1"/>
            <a:r>
              <a:rPr lang="en-US" dirty="0"/>
              <a:t>According to Wikipedia, he is a “a prominent American educator, advocate, and mathematician” and has been the President of UMBC since 1992</a:t>
            </a:r>
          </a:p>
          <a:p>
            <a:pPr lvl="1"/>
            <a:r>
              <a:rPr lang="en-US" dirty="0"/>
              <a:t>He will also take you </a:t>
            </a:r>
            <a:br>
              <a:rPr lang="en-US" dirty="0"/>
            </a:br>
            <a:r>
              <a:rPr lang="en-US" dirty="0"/>
              <a:t>up to the roof of the</a:t>
            </a:r>
            <a:br>
              <a:rPr lang="en-US" dirty="0"/>
            </a:br>
            <a:r>
              <a:rPr lang="en-US" dirty="0"/>
              <a:t>Admin building to </a:t>
            </a:r>
            <a:br>
              <a:rPr lang="en-US" dirty="0"/>
            </a:br>
            <a:r>
              <a:rPr lang="en-US" dirty="0"/>
              <a:t>show off the campus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4" y="4025963"/>
            <a:ext cx="4284766" cy="2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To learn why you would want to divide your code into smaller, more specific pieces (functions!)</a:t>
            </a:r>
          </a:p>
          <a:p>
            <a:r>
              <a:rPr lang="en-US" dirty="0"/>
              <a:t>To be able to define new functions in Python</a:t>
            </a:r>
          </a:p>
          <a:p>
            <a:r>
              <a:rPr lang="en-US" dirty="0"/>
              <a:t>To understand the details of function calls and parameter passing in Python</a:t>
            </a:r>
          </a:p>
          <a:p>
            <a:r>
              <a:rPr lang="en-US" dirty="0"/>
              <a:t>To use functions to reduce code duplication and increase program modularity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my (fictional) dog, a Chesapeake Bay Retriever also named Hrabowski</a:t>
            </a:r>
          </a:p>
          <a:p>
            <a:pPr lvl="1"/>
            <a:r>
              <a:rPr lang="en-US" sz="3200" dirty="0"/>
              <a:t>He knows how to “sit” and</a:t>
            </a:r>
            <a:br>
              <a:rPr lang="en-US" sz="3200" dirty="0"/>
            </a:br>
            <a:r>
              <a:rPr lang="en-US" sz="3200" dirty="0"/>
              <a:t>“fetch,” and his favorite toy </a:t>
            </a:r>
            <a:br>
              <a:rPr lang="en-US" sz="3200" dirty="0"/>
            </a:br>
            <a:r>
              <a:rPr lang="en-US" sz="3200" dirty="0"/>
              <a:t>is a squeaky yellow duck</a:t>
            </a:r>
          </a:p>
          <a:p>
            <a:pPr lvl="1"/>
            <a:r>
              <a:rPr lang="en-US" sz="3200" dirty="0"/>
              <a:t>He tries really hard, but has</a:t>
            </a:r>
            <a:br>
              <a:rPr lang="en-US" sz="3200" dirty="0"/>
            </a:br>
            <a:r>
              <a:rPr lang="en-US" sz="3200" dirty="0"/>
              <a:t>yet to actually catch his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0" y="3167317"/>
            <a:ext cx="2463461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two very different things, both of which are called Hrabowski:</a:t>
            </a:r>
          </a:p>
          <a:p>
            <a:pPr lvl="1"/>
            <a:r>
              <a:rPr lang="en-US" dirty="0"/>
              <a:t>UMBC’s President Hrabowski</a:t>
            </a:r>
          </a:p>
          <a:p>
            <a:pPr lvl="1"/>
            <a:r>
              <a:rPr lang="en-US" dirty="0"/>
              <a:t>My (fictional) dog Hrabowski</a:t>
            </a:r>
          </a:p>
          <a:p>
            <a:pPr lvl="3"/>
            <a:endParaRPr lang="en-US" dirty="0"/>
          </a:p>
          <a:p>
            <a:r>
              <a:rPr lang="en-US" dirty="0"/>
              <a:t>Inside the </a:t>
            </a:r>
            <a:r>
              <a:rPr lang="en-US" b="1" i="1" dirty="0"/>
              <a:t>scope</a:t>
            </a:r>
            <a:r>
              <a:rPr lang="en-US" dirty="0"/>
              <a:t> of this classroom, we might talk about “the tricks Hrabowski learned”</a:t>
            </a:r>
          </a:p>
          <a:p>
            <a:pPr lvl="1"/>
            <a:r>
              <a:rPr lang="en-US" dirty="0"/>
              <a:t>This only makes sense within the correct scope!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9796" cy="4156799"/>
          </a:xfrm>
        </p:spPr>
        <p:txBody>
          <a:bodyPr/>
          <a:lstStyle/>
          <a:p>
            <a:r>
              <a:rPr lang="en-US" dirty="0"/>
              <a:t>In the same way, a 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/>
              <a:t>inside the function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is completely </a:t>
            </a:r>
            <a:r>
              <a:rPr lang="en-US" u="sng" dirty="0"/>
              <a:t>different</a:t>
            </a:r>
            <a:r>
              <a:rPr lang="en-US" dirty="0"/>
              <a:t> from a 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function has one idea of what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variable is, 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has another</a:t>
            </a:r>
          </a:p>
          <a:p>
            <a:r>
              <a:rPr lang="en-US" dirty="0"/>
              <a:t>It depends on the context, or “scope” we are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Calling Functions with Parameters</a:t>
            </a:r>
          </a:p>
        </p:txBody>
      </p:sp>
    </p:spTree>
    <p:extLst>
      <p:ext uri="{BB962C8B-B14F-4D97-AF65-F5344CB8AC3E}">
        <p14:creationId xmlns:p14="http://schemas.microsoft.com/office/powerpoint/2010/main" val="6148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with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call a function that has parameters, use its name, and inside the parentheses place the argument(s) you want to pass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string"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numVar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/>
              <a:t>These variables are the </a:t>
            </a:r>
            <a:r>
              <a:rPr lang="en-US" b="1" i="1" dirty="0"/>
              <a:t>arguments</a:t>
            </a:r>
            <a:r>
              <a:rPr lang="en-US" dirty="0"/>
              <a:t> (the values) that are passed to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Trace: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person,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559" y="468830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5808" y="491913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7559" y="530071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5808" y="553154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59" y="2667238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formal parameter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95687" y="2779776"/>
            <a:ext cx="1701873" cy="11829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5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and Function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Python comes to a function call, it initiates a four-step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calling program </a:t>
            </a:r>
            <a:r>
              <a:rPr lang="en-US" sz="2600" b="1" i="1" dirty="0"/>
              <a:t>suspends execution</a:t>
            </a:r>
            <a:r>
              <a:rPr lang="en-US" sz="2600" b="1" dirty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at the point of the </a:t>
            </a:r>
            <a:r>
              <a:rPr lang="en-US" sz="2600" u="sng" dirty="0"/>
              <a:t>call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i="1" dirty="0"/>
              <a:t>formal parameters </a:t>
            </a:r>
            <a:r>
              <a:rPr lang="en-US" sz="2600" dirty="0"/>
              <a:t>of the function </a:t>
            </a:r>
            <a:br>
              <a:rPr lang="en-US" sz="2600" dirty="0"/>
            </a:br>
            <a:r>
              <a:rPr lang="en-US" sz="2600" dirty="0"/>
              <a:t>get assigned the values supplied by the </a:t>
            </a:r>
            <a:br>
              <a:rPr lang="en-US" sz="2600" dirty="0"/>
            </a:br>
            <a:r>
              <a:rPr lang="en-US" sz="2600" b="1" i="1" dirty="0"/>
              <a:t>arguments </a:t>
            </a:r>
            <a:r>
              <a:rPr lang="en-US" sz="2600" dirty="0"/>
              <a:t>in the call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body of the function is </a:t>
            </a:r>
            <a:r>
              <a:rPr lang="en-US" sz="2600" b="1" i="1" dirty="0"/>
              <a:t>executed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b="1" i="1" dirty="0"/>
              <a:t>Control </a:t>
            </a:r>
            <a:r>
              <a:rPr lang="en-US" sz="2600" dirty="0"/>
              <a:t>is returned to the point </a:t>
            </a:r>
            <a:r>
              <a:rPr lang="en-US" sz="2600" u="sng" dirty="0"/>
              <a:t>just after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where the function was called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Trace: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79536" cy="4156799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trace through the following code:</a:t>
            </a:r>
          </a:p>
          <a:p>
            <a:pPr marL="914400" indent="0" eaLnBrk="1" hangingPunct="1"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sz="2800" b="1" dirty="0">
                <a:latin typeface="Courier New" panose="02070309020205020404" pitchFamily="49" charset="0"/>
              </a:rPr>
              <a:t>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800" b="1" dirty="0">
                <a:latin typeface="Courier New" panose="02070309020205020404" pitchFamily="49" charset="0"/>
              </a:rPr>
              <a:t>()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</a:rPr>
              <a:t>"Luke"</a:t>
            </a:r>
            <a:r>
              <a:rPr lang="en-US" altLang="en-US" sz="2800" b="1" dirty="0">
                <a:latin typeface="Courier New" panose="02070309020205020404" pitchFamily="49" charset="0"/>
              </a:rPr>
              <a:t>)</a:t>
            </a:r>
          </a:p>
          <a:p>
            <a:pPr eaLnBrk="1" hangingPunct="1"/>
            <a:r>
              <a:rPr lang="en-US" altLang="en-US" dirty="0"/>
              <a:t>When Python gets to the line </a:t>
            </a:r>
            <a:r>
              <a:rPr lang="en-US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b="1" dirty="0">
                <a:latin typeface="Courier New" panose="02070309020205020404" pitchFamily="49" charset="0"/>
              </a:rPr>
              <a:t>(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b="1" dirty="0">
                <a:latin typeface="Courier New" panose="02070309020205020404" pitchFamily="49" charset="0"/>
              </a:rPr>
              <a:t>)</a:t>
            </a:r>
            <a:r>
              <a:rPr lang="en-US" altLang="en-US" dirty="0"/>
              <a:t>, execution of </a:t>
            </a:r>
            <a:r>
              <a:rPr lang="en-US" altLang="en-US" b="1" dirty="0">
                <a:latin typeface="Courier New" panose="02070309020205020404" pitchFamily="49" charset="0"/>
              </a:rPr>
              <a:t>main</a:t>
            </a:r>
            <a:r>
              <a:rPr lang="en-US" altLang="en-US" dirty="0"/>
              <a:t> is temporarily suspended</a:t>
            </a:r>
          </a:p>
          <a:p>
            <a:pPr eaLnBrk="1" hangingPunct="1"/>
            <a:r>
              <a:rPr lang="en-US" altLang="en-US" dirty="0"/>
              <a:t>Python looks up the definition of </a:t>
            </a:r>
            <a:r>
              <a:rPr lang="en-US" altLang="en-US" b="1" dirty="0">
                <a:latin typeface="Courier New" panose="02070309020205020404" pitchFamily="49" charset="0"/>
              </a:rPr>
              <a:t>sing()</a:t>
            </a:r>
            <a:r>
              <a:rPr lang="en-US" altLang="en-US" dirty="0"/>
              <a:t> and sees it has one formal parameter,</a:t>
            </a:r>
            <a:r>
              <a:rPr lang="en-US" altLang="en-US" b="1" dirty="0">
                <a:latin typeface="Courier New" panose="02070309020205020404" pitchFamily="49" charset="0"/>
              </a:rPr>
              <a:t> person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Formal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 </a:t>
            </a:r>
            <a:r>
              <a:rPr lang="en-US" dirty="0"/>
              <a:t>is assigned the value of the </a:t>
            </a:r>
            <a:r>
              <a:rPr lang="en-US" b="1" i="1" dirty="0"/>
              <a:t>argument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When we call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it as if the following statement was executed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 =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Trace: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/>
              <a:t>Next, Python begins executing the </a:t>
            </a:r>
            <a:br>
              <a:rPr lang="en-US" dirty="0"/>
            </a:br>
            <a:r>
              <a:rPr lang="en-US" dirty="0"/>
              <a:t>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First statement is another function call,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/>
              <a:t>– what does Python do now?</a:t>
            </a:r>
          </a:p>
          <a:p>
            <a:pPr marL="1196975" lvl="1"/>
            <a:r>
              <a:rPr lang="en-US" dirty="0"/>
              <a:t>Python suspends the execution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transfers control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happy()</a:t>
            </a:r>
          </a:p>
          <a:p>
            <a:pPr marL="1196975" lvl="1"/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/>
              <a:t>function’s body is a single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/>
              <a:t>statement, which is executed</a:t>
            </a:r>
          </a:p>
          <a:p>
            <a:pPr lvl="1"/>
            <a:r>
              <a:rPr lang="en-US" dirty="0"/>
              <a:t>Control returns to where it left off 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A program can proceed:</a:t>
            </a:r>
          </a:p>
          <a:p>
            <a:pPr lvl="1"/>
            <a:r>
              <a:rPr lang="en-US" sz="3200" dirty="0"/>
              <a:t>In sequence</a:t>
            </a:r>
          </a:p>
          <a:p>
            <a:pPr lvl="1"/>
            <a:r>
              <a:rPr lang="en-US" sz="3200" dirty="0"/>
              <a:t>Selectively (branching): making decisions</a:t>
            </a:r>
          </a:p>
          <a:p>
            <a:pPr lvl="1"/>
            <a:r>
              <a:rPr lang="en-US" sz="3200" dirty="0"/>
              <a:t>Repetitively (iteratively): looping</a:t>
            </a:r>
          </a:p>
          <a:p>
            <a:pPr lvl="1"/>
            <a:r>
              <a:rPr lang="en-US" sz="3200" dirty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292" y="483685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4376220"/>
            <a:ext cx="346867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Trace: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continues in this way with </a:t>
            </a:r>
            <a:br>
              <a:rPr lang="en-US" dirty="0"/>
            </a:br>
            <a:r>
              <a:rPr lang="en-US" dirty="0"/>
              <a:t>two more “trips” to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/>
              <a:t>function</a:t>
            </a:r>
          </a:p>
          <a:p>
            <a:endParaRPr lang="en-US" dirty="0"/>
          </a:p>
          <a:p>
            <a:r>
              <a:rPr lang="en-US" dirty="0"/>
              <a:t>When Python gets to the end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/>
              <a:t>, control returns to...</a:t>
            </a:r>
          </a:p>
          <a:p>
            <a:pPr lvl="1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200" dirty="0"/>
              <a:t>, which picks up...</a:t>
            </a:r>
          </a:p>
          <a:p>
            <a:pPr lvl="1"/>
            <a:r>
              <a:rPr lang="en-US" sz="3200" dirty="0"/>
              <a:t>where it left off, on the line immediately </a:t>
            </a:r>
            <a:br>
              <a:rPr lang="en-US" sz="3200" dirty="0"/>
            </a:br>
            <a:r>
              <a:rPr lang="en-US" sz="3200" dirty="0"/>
              <a:t>following the function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042003">
            <a:off x="1890026" y="2014379"/>
            <a:ext cx="2751811" cy="3419081"/>
          </a:xfrm>
          <a:prstGeom prst="arc">
            <a:avLst>
              <a:gd name="adj1" fmla="val 6173740"/>
              <a:gd name="adj2" fmla="val 14307879"/>
            </a:avLst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6042003">
            <a:off x="1869357" y="2128813"/>
            <a:ext cx="2460402" cy="3107591"/>
          </a:xfrm>
          <a:prstGeom prst="arc">
            <a:avLst>
              <a:gd name="adj1" fmla="val 6371698"/>
              <a:gd name="adj2" fmla="val 14307879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Code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67" y="1955388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40" y="3934831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(person)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person)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065" y="3147603"/>
            <a:ext cx="134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argument:</a:t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8096" y="2493997"/>
            <a:ext cx="146304" cy="144083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8775" y="5464838"/>
            <a:ext cx="2052251" cy="338554"/>
            <a:chOff x="452926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2926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"Maya"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3300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6734" y="3214413"/>
            <a:ext cx="40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you!"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9760" y="3327702"/>
            <a:ext cx="2766974" cy="101265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56734" y="3499360"/>
            <a:ext cx="0" cy="43033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89760" y="3368858"/>
            <a:ext cx="2766974" cy="1227692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32553" y="3499360"/>
            <a:ext cx="0" cy="43033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760" y="3368858"/>
            <a:ext cx="2840126" cy="175178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18392" y="3506801"/>
            <a:ext cx="0" cy="43033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30486" y="2493997"/>
            <a:ext cx="2344489" cy="2764273"/>
          </a:xfrm>
          <a:prstGeom prst="arc">
            <a:avLst>
              <a:gd name="adj1" fmla="val 6371698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62153" y="4788816"/>
            <a:ext cx="3547713" cy="17924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Note that the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sz="2800" dirty="0"/>
              <a:t> variable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800" dirty="0"/>
              <a:t> disappeared after we exited the function!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58926" y="4678098"/>
            <a:ext cx="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6561" y="5249787"/>
            <a:ext cx="2380044" cy="789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6042003">
            <a:off x="1765038" y="2095861"/>
            <a:ext cx="3165343" cy="3740775"/>
          </a:xfrm>
          <a:prstGeom prst="arc">
            <a:avLst>
              <a:gd name="adj1" fmla="val 5700000"/>
              <a:gd name="adj2" fmla="val 13899977"/>
            </a:avLst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7" grpId="0"/>
      <p:bldP spid="35" grpId="0" animBg="1"/>
      <p:bldP spid="29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function exits, the local variables </a:t>
            </a:r>
            <a:br>
              <a:rPr lang="en-US" dirty="0"/>
            </a:br>
            <a:r>
              <a:rPr lang="en-US" dirty="0"/>
              <a:t>(like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person</a:t>
            </a:r>
            <a:r>
              <a:rPr lang="en-US" dirty="0"/>
              <a:t>) are deleted from memory</a:t>
            </a:r>
          </a:p>
          <a:p>
            <a:endParaRPr lang="en-US" dirty="0"/>
          </a:p>
          <a:p>
            <a:r>
              <a:rPr lang="en-US" dirty="0"/>
              <a:t>If we call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again, a 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/>
              <a:t>variable will have to be re-initialized</a:t>
            </a:r>
          </a:p>
          <a:p>
            <a:pPr lvl="1"/>
            <a:r>
              <a:rPr lang="en-US" sz="3200" dirty="0"/>
              <a:t>Local variables do </a:t>
            </a:r>
            <a:r>
              <a:rPr lang="en-US" sz="3200" b="1" u="sng" dirty="0"/>
              <a:t>not</a:t>
            </a:r>
            <a:r>
              <a:rPr lang="en-US" sz="3200" dirty="0"/>
              <a:t> retain their </a:t>
            </a:r>
            <a:br>
              <a:rPr lang="en-US" sz="3200" dirty="0"/>
            </a:br>
            <a:r>
              <a:rPr lang="en-US" sz="3200" dirty="0"/>
              <a:t>value between function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Trace: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/>
              <a:t>Next statement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the empty call to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, which simply produces a blank line</a:t>
            </a:r>
          </a:p>
          <a:p>
            <a:pPr lvl="2"/>
            <a:endParaRPr lang="en-US" sz="1600" dirty="0"/>
          </a:p>
          <a:p>
            <a:r>
              <a:rPr lang="en-US" dirty="0"/>
              <a:t>Python sees another 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so...</a:t>
            </a:r>
          </a:p>
          <a:p>
            <a:pPr lvl="1"/>
            <a:r>
              <a:rPr lang="en-US" sz="3000" dirty="0"/>
              <a:t>It suspends execution of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/>
              <a:t>, and...</a:t>
            </a:r>
          </a:p>
          <a:p>
            <a:pPr lvl="1"/>
            <a:r>
              <a:rPr lang="en-US" sz="3000" dirty="0"/>
              <a:t>Control transfers to…</a:t>
            </a:r>
          </a:p>
          <a:p>
            <a:pPr marL="914400" lvl="2" indent="0">
              <a:buNone/>
            </a:pPr>
            <a:r>
              <a:rPr lang="en-US" sz="3000" dirty="0"/>
              <a:t>the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3000" dirty="0"/>
              <a:t> function</a:t>
            </a:r>
          </a:p>
          <a:p>
            <a:pPr lvl="1"/>
            <a:r>
              <a:rPr lang="en-US" sz="3000" dirty="0"/>
              <a:t>With the argument...</a:t>
            </a:r>
          </a:p>
          <a:p>
            <a:pPr marL="914400" lvl="2" indent="0">
              <a:buNone/>
            </a:pPr>
            <a:r>
              <a:rPr lang="en-US" sz="3000" dirty="0"/>
              <a:t> </a:t>
            </a:r>
            <a:r>
              <a:rPr lang="en-US" sz="3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Code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66863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3918" y="1843752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person)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726" y="1893015"/>
            <a:ext cx="14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argument: "Luke"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047005"/>
            <a:ext cx="2517648" cy="79373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827037" y="3320867"/>
            <a:ext cx="2052251" cy="338554"/>
            <a:chOff x="454811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4811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"Luke"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714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1" y="4096512"/>
            <a:ext cx="8180832" cy="2259838"/>
          </a:xfrm>
        </p:spPr>
        <p:txBody>
          <a:bodyPr/>
          <a:lstStyle/>
          <a:p>
            <a:r>
              <a:rPr lang="en-US" dirty="0"/>
              <a:t>The body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is executed with </a:t>
            </a:r>
            <a:br>
              <a:rPr lang="en-US" dirty="0"/>
            </a:br>
            <a:r>
              <a:rPr lang="en-US" dirty="0"/>
              <a:t>the argument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dirty="0"/>
          </a:p>
          <a:p>
            <a:pPr lvl="1"/>
            <a:r>
              <a:rPr lang="en-US" sz="3200" dirty="0"/>
              <a:t>Including its three side trips to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endParaRPr lang="en-US" sz="3200" dirty="0"/>
          </a:p>
          <a:p>
            <a:r>
              <a:rPr lang="en-US" dirty="0"/>
              <a:t>Control then returns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8448" y="2155482"/>
            <a:ext cx="0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2691825" y="1038783"/>
            <a:ext cx="2344489" cy="2933374"/>
          </a:xfrm>
          <a:prstGeom prst="arc">
            <a:avLst>
              <a:gd name="adj1" fmla="val 7271343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Island Example</a:t>
            </a:r>
          </a:p>
        </p:txBody>
      </p:sp>
    </p:spTree>
    <p:extLst>
      <p:ext uri="{BB962C8B-B14F-4D97-AF65-F5344CB8AC3E}">
        <p14:creationId xmlns:p14="http://schemas.microsoft.com/office/powerpoint/2010/main" val="424123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17593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Arguments</a:t>
              </a: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47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9950" y="5318488"/>
            <a:ext cx="3920633" cy="1242204"/>
            <a:chOff x="1319950" y="5318488"/>
            <a:chExt cx="3920633" cy="12422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94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1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4" y="5601595"/>
            <a:ext cx="3920633" cy="949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304" y="5602688"/>
            <a:ext cx="3920633" cy="9510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449416">
            <a:off x="4330800" y="5842711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rPr>
              <a:t>USS 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a typeface="ＭＳ Ｐゴシック" pitchFamily="34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031502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22506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L -0.09636 -0.10486 C -0.11684 -0.12893 -0.14237 -0.1368 -0.1665 -0.12916 C -0.19428 -0.12083 -0.21355 -0.09907 -0.22431 -0.06551 L -0.27553 0.08449 " pathEditMode="relative" rAng="20820000" ptsTypes="AAA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Functions</a:t>
            </a:r>
          </a:p>
        </p:txBody>
      </p:sp>
    </p:spTree>
    <p:extLst>
      <p:ext uri="{BB962C8B-B14F-4D97-AF65-F5344CB8AC3E}">
        <p14:creationId xmlns:p14="http://schemas.microsoft.com/office/powerpoint/2010/main" val="63421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41226" y="4585306"/>
            <a:ext cx="1844613" cy="1426086"/>
            <a:chOff x="7541226" y="4585306"/>
            <a:chExt cx="1844613" cy="14260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49910" y="5597322"/>
            <a:ext cx="3920633" cy="952107"/>
            <a:chOff x="3606849" y="5606749"/>
            <a:chExt cx="3920633" cy="9521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49" y="5606749"/>
              <a:ext cx="3920633" cy="94952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606849" y="5607842"/>
              <a:ext cx="3920633" cy="951014"/>
              <a:chOff x="1299248" y="5528092"/>
              <a:chExt cx="3920633" cy="9510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0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00104 0.3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7" y="4585306"/>
            <a:ext cx="1844612" cy="142608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9" name="Folded Corner 48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 rot="18213462" flipH="1">
            <a:off x="8448834" y="4711445"/>
            <a:ext cx="77844" cy="6259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053226" y="4674957"/>
            <a:ext cx="831351" cy="842006"/>
            <a:chOff x="6591161" y="2758702"/>
            <a:chExt cx="831351" cy="842006"/>
          </a:xfrm>
        </p:grpSpPr>
        <p:sp>
          <p:nvSpPr>
            <p:cNvPr id="45" name="Folded Corner 44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"temp"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6" y="4867811"/>
            <a:ext cx="1767108" cy="11393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025030" y="5304729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1416895" y="4411744"/>
            <a:ext cx="1653462" cy="5603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is 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/>
              <a:t> exits, that </a:t>
            </a:r>
            <a:br>
              <a:rPr lang="en-US" dirty="0"/>
            </a:b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/>
              <a:t> disappears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And any other variables </a:t>
            </a:r>
            <a:br>
              <a:rPr lang="en-US" dirty="0"/>
            </a:br>
            <a:r>
              <a:rPr lang="en-US" dirty="0"/>
              <a:t>local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grpSp>
          <p:nvGrpSpPr>
            <p:cNvPr id="28" name="Group 27"/>
            <p:cNvGrpSpPr/>
            <p:nvPr/>
          </p:nvGrpSpPr>
          <p:grpSpPr>
            <a:xfrm>
              <a:off x="6340023" y="2108627"/>
              <a:ext cx="3339800" cy="4384249"/>
              <a:chOff x="6340023" y="2108627"/>
              <a:chExt cx="3339800" cy="438424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0023" y="2108627"/>
                <a:ext cx="3130628" cy="438424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 rot="21036726">
                <a:off x="6624178" y="5838399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90184"/>
                  </a:avLst>
                </a:prstTxWarp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a typeface="ＭＳ Ｐゴシック" pitchFamily="34" charset="-128"/>
                  </a:rPr>
                  <a:t>             sing()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8213462" flipH="1">
              <a:off x="8448834" y="4711445"/>
              <a:ext cx="77844" cy="62596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053226" y="4674957"/>
              <a:ext cx="831351" cy="842006"/>
              <a:chOff x="6591161" y="2758702"/>
              <a:chExt cx="831351" cy="842006"/>
            </a:xfrm>
          </p:grpSpPr>
          <p:sp>
            <p:nvSpPr>
              <p:cNvPr id="45" name="Folded Corner 44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"temp"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40536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33333E-6 L 0.0059 0.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Multiple Parameters</a:t>
            </a:r>
          </a:p>
        </p:txBody>
      </p:sp>
    </p:spTree>
    <p:extLst>
      <p:ext uri="{BB962C8B-B14F-4D97-AF65-F5344CB8AC3E}">
        <p14:creationId xmlns:p14="http://schemas.microsoft.com/office/powerpoint/2010/main" val="98916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thing we haven’t discussed is functions with </a:t>
            </a:r>
            <a:r>
              <a:rPr lang="en-US" b="1" i="1" dirty="0"/>
              <a:t>multiple parameters</a:t>
            </a:r>
          </a:p>
          <a:p>
            <a:pPr lvl="3"/>
            <a:endParaRPr lang="en-US" dirty="0"/>
          </a:p>
          <a:p>
            <a:r>
              <a:rPr lang="en-US" dirty="0"/>
              <a:t>When a function has more than one parameter, the formal parameters and the arguments are matched up based on </a:t>
            </a:r>
            <a:r>
              <a:rPr lang="en-US" b="1" u="sng" dirty="0"/>
              <a:t>position</a:t>
            </a:r>
          </a:p>
          <a:p>
            <a:pPr lvl="1"/>
            <a:r>
              <a:rPr lang="en-US" sz="3200" dirty="0"/>
              <a:t>First argument becomes the </a:t>
            </a:r>
            <a:br>
              <a:rPr lang="en-US" sz="3200" dirty="0"/>
            </a:br>
            <a:r>
              <a:rPr lang="en-US" sz="3200" dirty="0"/>
              <a:t>first formal parameter,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add a second parameter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that will take in the person’s age as well</a:t>
            </a:r>
          </a:p>
          <a:p>
            <a:r>
              <a:rPr lang="en-US" dirty="0"/>
              <a:t>And print out their age in the song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(person, age):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person,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"You're"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age,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"years old now..."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if we use the following call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function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7)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/>
          </a:p>
          <a:p>
            <a:r>
              <a:rPr lang="en-US" dirty="0"/>
              <a:t>It will print out: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64742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Maya ...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You're 7 years old now...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10983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simply assigning the first </a:t>
            </a:r>
            <a:br>
              <a:rPr lang="en-US" dirty="0"/>
            </a:br>
            <a:r>
              <a:rPr lang="en-US" dirty="0"/>
              <a:t>argument to the first formal parameter,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7)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function call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(person, age):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function body goes here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862362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005" y="3810978"/>
            <a:ext cx="785191" cy="1063093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94611" y="5316699"/>
            <a:ext cx="831351" cy="842006"/>
            <a:chOff x="6591161" y="2758702"/>
            <a:chExt cx="831351" cy="842006"/>
          </a:xfrm>
        </p:grpSpPr>
        <p:sp>
          <p:nvSpPr>
            <p:cNvPr id="42" name="Folded Corner 41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7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9950" y="5316699"/>
            <a:ext cx="3920633" cy="1243993"/>
            <a:chOff x="1319950" y="5316699"/>
            <a:chExt cx="3920633" cy="12439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94611" y="5316699"/>
              <a:ext cx="831351" cy="842006"/>
              <a:chOff x="6591161" y="2758702"/>
              <a:chExt cx="831351" cy="842006"/>
            </a:xfrm>
          </p:grpSpPr>
          <p:sp>
            <p:nvSpPr>
              <p:cNvPr id="33" name="Folded Corner 32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8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We’ve 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/>
              <a:t>We’ve actually seen (and used) two </a:t>
            </a:r>
            <a:br>
              <a:rPr lang="en-US" dirty="0"/>
            </a:br>
            <a:r>
              <a:rPr lang="en-US" dirty="0"/>
              <a:t>different types of functions already!</a:t>
            </a:r>
          </a:p>
          <a:p>
            <a:pPr lvl="3"/>
            <a:endParaRPr lang="en-US" dirty="0"/>
          </a:p>
          <a:p>
            <a:r>
              <a:rPr lang="en-US" dirty="0"/>
              <a:t>Built-in Python functions</a:t>
            </a:r>
          </a:p>
          <a:p>
            <a:pPr lvl="1"/>
            <a:r>
              <a:rPr lang="en-US" dirty="0"/>
              <a:t>For example: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r>
              <a:rPr lang="en-US" dirty="0"/>
              <a:t>, casting, etc.</a:t>
            </a:r>
          </a:p>
          <a:p>
            <a:r>
              <a:rPr lang="en-US" dirty="0"/>
              <a:t>Our program’s code is contained completely inside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A function that we created ourselves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Store in corresponding</a:t>
            </a:r>
            <a:br>
              <a:rPr lang="en-US" dirty="0"/>
            </a:br>
            <a:r>
              <a:rPr lang="en-US" dirty="0"/>
              <a:t>parameter position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3" y="5586769"/>
            <a:ext cx="3920633" cy="9495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35544" y="5294883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15159" y="5296672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0883" y="5587862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958 -0.2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809 -0.2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3.7037E-6 L 0.00208 0.4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2.22222E-6 L 0.00208 0.5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Store in corresponding</a:t>
            </a:r>
            <a:br>
              <a:rPr lang="en-US" dirty="0"/>
            </a:br>
            <a:r>
              <a:rPr lang="en-US" dirty="0"/>
              <a:t>parameter position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"Maya"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4329" y="3664339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31502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age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2" y="4581840"/>
            <a:ext cx="1844612" cy="142608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76189" y="3594781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"Maya"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1" y="4864345"/>
            <a:ext cx="1767108" cy="113931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40755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8586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1614 0.14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1528 0.15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if we use the following call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function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/>
          </a:p>
          <a:p>
            <a:r>
              <a:rPr lang="en-US" dirty="0"/>
              <a:t>It will print out: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493538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7 ...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You're Maya years old now...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41888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isn’t smart enough to figure out </a:t>
            </a:r>
            <a:br>
              <a:rPr lang="en-US" dirty="0"/>
            </a:br>
            <a:r>
              <a:rPr lang="en-US" dirty="0"/>
              <a:t>what you </a:t>
            </a:r>
            <a:r>
              <a:rPr lang="en-US" u="sng" dirty="0"/>
              <a:t>meant</a:t>
            </a:r>
            <a:r>
              <a:rPr lang="en-US" dirty="0"/>
              <a:t> for your code to do</a:t>
            </a:r>
          </a:p>
          <a:p>
            <a:pPr lvl="1"/>
            <a:r>
              <a:rPr lang="en-US" sz="3200" dirty="0"/>
              <a:t>It only understands the </a:t>
            </a:r>
            <a:r>
              <a:rPr lang="en-US" sz="3200" u="sng" dirty="0"/>
              <a:t>exact</a:t>
            </a:r>
            <a:r>
              <a:rPr lang="en-US" sz="3200" dirty="0"/>
              <a:t> code</a:t>
            </a:r>
            <a:endParaRPr lang="en-US" sz="3200" u="sng" dirty="0"/>
          </a:p>
          <a:p>
            <a:pPr lvl="3"/>
            <a:endParaRPr lang="en-US" dirty="0"/>
          </a:p>
          <a:p>
            <a:r>
              <a:rPr lang="en-US" dirty="0"/>
              <a:t>That’s why it matches up arguments and formal parameters based only on their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CTRL+_</a:t>
            </a:r>
          </a:p>
          <a:p>
            <a:pPr lvl="1"/>
            <a:r>
              <a:rPr lang="en-US" dirty="0"/>
              <a:t>(Control + Shift + Hyphen)</a:t>
            </a:r>
          </a:p>
          <a:p>
            <a:pPr lvl="1"/>
            <a:r>
              <a:rPr lang="en-US" dirty="0"/>
              <a:t>Undoes the last change</a:t>
            </a:r>
          </a:p>
          <a:p>
            <a:pPr lvl="2"/>
            <a:r>
              <a:rPr lang="en-US" dirty="0"/>
              <a:t>Use again to undo the change before, etc.</a:t>
            </a:r>
          </a:p>
          <a:p>
            <a:pPr lvl="3"/>
            <a:endParaRPr lang="en-US" dirty="0"/>
          </a:p>
          <a:p>
            <a:r>
              <a:rPr lang="en-US" dirty="0"/>
              <a:t>Any action other than undo “breaks the chain”</a:t>
            </a:r>
          </a:p>
          <a:p>
            <a:pPr lvl="1"/>
            <a:r>
              <a:rPr lang="en-US" dirty="0"/>
              <a:t>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CTRL+_ </a:t>
            </a:r>
            <a:r>
              <a:rPr lang="en-US" dirty="0"/>
              <a:t>at that point will start </a:t>
            </a:r>
            <a:r>
              <a:rPr lang="en-US" u="sng" dirty="0"/>
              <a:t>re</a:t>
            </a:r>
            <a:r>
              <a:rPr lang="en-US" dirty="0"/>
              <a:t>doing</a:t>
            </a:r>
          </a:p>
          <a:p>
            <a:pPr lvl="1"/>
            <a:r>
              <a:rPr lang="en-US" dirty="0"/>
              <a:t>This can get messy, so be careful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File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bottom of the emacs window, info about the file is displayed</a:t>
            </a:r>
          </a:p>
          <a:p>
            <a:pPr lvl="3"/>
            <a:endParaRPr lang="en-US" dirty="0"/>
          </a:p>
          <a:p>
            <a:r>
              <a:rPr lang="en-US" dirty="0"/>
              <a:t>Asterisks mean the file has been edited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An un-edited file simply has dashes instead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1" y="5296705"/>
            <a:ext cx="43719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4017603"/>
            <a:ext cx="45053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is out on Blackboard now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by Friday (October 12nd) at 8:59:59 PM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Project 1 comes out this weekend</a:t>
            </a:r>
          </a:p>
          <a:p>
            <a:pPr lvl="1"/>
            <a:r>
              <a:rPr lang="en-US" dirty="0"/>
              <a:t>Design due on October 19</a:t>
            </a:r>
          </a:p>
          <a:p>
            <a:pPr lvl="1"/>
            <a:r>
              <a:rPr lang="en-US" dirty="0"/>
              <a:t>Full project due on October 26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 toy robot:</a:t>
            </a:r>
          </a:p>
          <a:p>
            <a:pPr lvl="1"/>
            <a:r>
              <a:rPr lang="en-US" sz="1600" dirty="0"/>
              <a:t>https://pixabay.com/p-295165/</a:t>
            </a:r>
          </a:p>
          <a:p>
            <a:r>
              <a:rPr lang="en-US" sz="2000" dirty="0"/>
              <a:t>Birthday dogs:</a:t>
            </a:r>
          </a:p>
          <a:p>
            <a:pPr lvl="1"/>
            <a:r>
              <a:rPr lang="en-US" sz="1600" dirty="0"/>
              <a:t>https://pixabay.com/p-1190015/</a:t>
            </a:r>
          </a:p>
          <a:p>
            <a:r>
              <a:rPr lang="en-US" sz="2000" dirty="0"/>
              <a:t>Cardboard box:</a:t>
            </a:r>
          </a:p>
          <a:p>
            <a:pPr lvl="1"/>
            <a:r>
              <a:rPr lang="en-US" sz="1600" dirty="0"/>
              <a:t>https://pixabay.com/p-220256/</a:t>
            </a:r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https://pixabay.com/p-307603/</a:t>
            </a:r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https://pixabay.com/p-1892861/</a:t>
            </a:r>
          </a:p>
          <a:p>
            <a:r>
              <a:rPr lang="en-US" sz="2000" dirty="0"/>
              <a:t>Retriever puppy (adapted from):</a:t>
            </a:r>
          </a:p>
          <a:p>
            <a:pPr lvl="1"/>
            <a:r>
              <a:rPr lang="en-US" sz="1600" dirty="0"/>
              <a:t>https://pixabay.com/p-1082141/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83" y="2389502"/>
            <a:ext cx="6833204" cy="4156799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course = 201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subj 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(subj, course)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0952" y="4112967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914" y="4020870"/>
            <a:ext cx="12911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body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4828" y="2995306"/>
            <a:ext cx="939114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126" y="2148569"/>
            <a:ext cx="268866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use “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keyword to create a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7822" y="5373324"/>
            <a:ext cx="29247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</a:p>
        </p:txBody>
      </p:sp>
      <p:sp>
        <p:nvSpPr>
          <p:cNvPr id="9" name="Right Brace 8"/>
          <p:cNvSpPr/>
          <p:nvPr/>
        </p:nvSpPr>
        <p:spPr>
          <a:xfrm flipH="1">
            <a:off x="1384730" y="3629320"/>
            <a:ext cx="608422" cy="1652805"/>
          </a:xfrm>
          <a:prstGeom prst="rightBrace">
            <a:avLst>
              <a:gd name="adj1" fmla="val 36139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57980" y="4487159"/>
            <a:ext cx="2690885" cy="36470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799" y="5604156"/>
            <a:ext cx="2335427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0598" y="5870539"/>
            <a:ext cx="441331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part of the function!</a:t>
            </a:r>
          </a:p>
        </p:txBody>
      </p:sp>
    </p:spTree>
    <p:extLst>
      <p:ext uri="{BB962C8B-B14F-4D97-AF65-F5344CB8AC3E}">
        <p14:creationId xmlns:p14="http://schemas.microsoft.com/office/powerpoint/2010/main" val="73525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Functions?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sz="3100" dirty="0"/>
              <a:t>Functions reduce code duplication and make programs more easy to understand and maintain</a:t>
            </a:r>
          </a:p>
          <a:p>
            <a:pPr lvl="3"/>
            <a:endParaRPr lang="en-US" dirty="0"/>
          </a:p>
          <a:p>
            <a:r>
              <a:rPr lang="en-US" dirty="0"/>
              <a:t>Having identical (or similar) code in more than one place has various downsides: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to write the same code twice (or more)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Must be maintained in multiple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Hard to understand big blocks of code everywhere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13083</TotalTime>
  <Words>2779</Words>
  <Application>Microsoft Office PowerPoint</Application>
  <PresentationFormat>On-screen Show (4:3)</PresentationFormat>
  <Paragraphs>743</Paragraphs>
  <Slides>77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10 – Functions</vt:lpstr>
      <vt:lpstr>Last Class We Covered</vt:lpstr>
      <vt:lpstr>Any Questions from Last Time?</vt:lpstr>
      <vt:lpstr>Today’s Objectives</vt:lpstr>
      <vt:lpstr>Control Structures (Review)</vt:lpstr>
      <vt:lpstr>Introduction to Functions</vt:lpstr>
      <vt:lpstr>Functions We’ve Seen</vt:lpstr>
      <vt:lpstr>Parts of a Function</vt:lpstr>
      <vt:lpstr>Why Use Functions?</vt:lpstr>
      <vt:lpstr>What are Functions?</vt:lpstr>
      <vt:lpstr>When to Use Functions?</vt:lpstr>
      <vt:lpstr>Function Vocabulary</vt:lpstr>
      <vt:lpstr>Function Example</vt:lpstr>
      <vt:lpstr>Note: Toy Examples</vt:lpstr>
      <vt:lpstr>“Happy Birthday” Program</vt:lpstr>
      <vt:lpstr>Simplifying with Functions</vt:lpstr>
      <vt:lpstr>Updated “Happy Birthday” Program</vt:lpstr>
      <vt:lpstr>More Simplifying</vt:lpstr>
      <vt:lpstr>New Updated Program</vt:lpstr>
      <vt:lpstr>Updated Program Output</vt:lpstr>
      <vt:lpstr>Someone Else’s Birthday</vt:lpstr>
      <vt:lpstr>“Happy Birthday” Functions</vt:lpstr>
      <vt:lpstr>Updated Program Output</vt:lpstr>
      <vt:lpstr>Multiple Birthdays</vt:lpstr>
      <vt:lpstr>Function Parameters</vt:lpstr>
      <vt:lpstr>What is a Parameter?</vt:lpstr>
      <vt:lpstr>“Happy Birthday” with Parameters</vt:lpstr>
      <vt:lpstr>“Happy Birthday” with Parameters</vt:lpstr>
      <vt:lpstr>Updated Program Output</vt:lpstr>
      <vt:lpstr>Exercise: Prompt for Name</vt:lpstr>
      <vt:lpstr>Solution: Prompt for Name</vt:lpstr>
      <vt:lpstr>Exercise Output</vt:lpstr>
      <vt:lpstr>How Parameters Work</vt:lpstr>
      <vt:lpstr>Functions and Parameters</vt:lpstr>
      <vt:lpstr>Function Syntax with Parameters</vt:lpstr>
      <vt:lpstr>Formal Parameters</vt:lpstr>
      <vt:lpstr>Scope: Passing Parameters</vt:lpstr>
      <vt:lpstr>Scope: Passing Parameters</vt:lpstr>
      <vt:lpstr>Example of Scope</vt:lpstr>
      <vt:lpstr>Example of Scope</vt:lpstr>
      <vt:lpstr>Example of Scope</vt:lpstr>
      <vt:lpstr>Example of Scope</vt:lpstr>
      <vt:lpstr>Calling Functions with Parameters</vt:lpstr>
      <vt:lpstr>Calling with Parameters</vt:lpstr>
      <vt:lpstr>Code Trace: Parameters</vt:lpstr>
      <vt:lpstr>Python and Function Calls</vt:lpstr>
      <vt:lpstr>Code Trace: Parameters</vt:lpstr>
      <vt:lpstr>Initializing Formal Parameters</vt:lpstr>
      <vt:lpstr>Code Trace: Parameters</vt:lpstr>
      <vt:lpstr>Code Trace: Parameters</vt:lpstr>
      <vt:lpstr>Visual Code Trace</vt:lpstr>
      <vt:lpstr>Local Variables</vt:lpstr>
      <vt:lpstr>Code Trace: Parameters</vt:lpstr>
      <vt:lpstr>Visual Code Trace</vt:lpstr>
      <vt:lpstr>Island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Parameters</vt:lpstr>
      <vt:lpstr>Multiple Parameters</vt:lpstr>
      <vt:lpstr>Multiple Parameters in sing()</vt:lpstr>
      <vt:lpstr>Multiple Parameters in sing()</vt:lpstr>
      <vt:lpstr>Assigning Parameters</vt:lpstr>
      <vt:lpstr>PowerPoint Presentation</vt:lpstr>
      <vt:lpstr>PowerPoint Presentation</vt:lpstr>
      <vt:lpstr>PowerPoint Presentation</vt:lpstr>
      <vt:lpstr>PowerPoint Presentation</vt:lpstr>
      <vt:lpstr>Parameters Out-of-Order</vt:lpstr>
      <vt:lpstr>Parameters Out-of-Order</vt:lpstr>
      <vt:lpstr>PowerPoint Presentation</vt:lpstr>
      <vt:lpstr>Tracking File Editing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302</cp:revision>
  <dcterms:created xsi:type="dcterms:W3CDTF">2014-05-05T14:25:42Z</dcterms:created>
  <dcterms:modified xsi:type="dcterms:W3CDTF">2018-10-10T18:40:18Z</dcterms:modified>
</cp:coreProperties>
</file>